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autoCompressPictures="0">
  <p:sldMasterIdLst>
    <p:sldMasterId id="2147483705" r:id="rId1"/>
  </p:sldMasterIdLst>
  <p:sldIdLst>
    <p:sldId id="256" r:id="rId2"/>
    <p:sldId id="257" r:id="rId3"/>
    <p:sldId id="258" r:id="rId4"/>
    <p:sldId id="259" r:id="rId5"/>
    <p:sldId id="260" r:id="rId6"/>
    <p:sldId id="261" r:id="rId7"/>
    <p:sldId id="263"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4001" autoAdjust="0"/>
    <p:restoredTop sz="94660"/>
  </p:normalViewPr>
  <p:slideViewPr>
    <p:cSldViewPr snapToGrid="0">
      <p:cViewPr varScale="1">
        <p:scale>
          <a:sx n="79" d="100"/>
          <a:sy n="79" d="100"/>
        </p:scale>
        <p:origin x="144" y="41"/>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10/15/2021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94393105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تحرير أنماط النص الرئيسي</a:t>
            </a:r>
          </a:p>
        </p:txBody>
      </p:sp>
      <p:sp>
        <p:nvSpPr>
          <p:cNvPr id="4" name="Date Placeholder 3"/>
          <p:cNvSpPr>
            <a:spLocks noGrp="1"/>
          </p:cNvSpPr>
          <p:nvPr>
            <p:ph type="dt" sz="half" idx="10"/>
          </p:nvPr>
        </p:nvSpPr>
        <p:spPr/>
        <p:txBody>
          <a:bodyPr/>
          <a:lstStyle/>
          <a:p>
            <a:fld id="{48A87A34-81AB-432B-8DAE-1953F412C126}" type="datetimeFigureOut">
              <a:rPr lang="en-US" smtClean="0"/>
              <a:t>10/15/2021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57767568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ar-SA" smtClean="0"/>
              <a:t>انقر لتحرير نمط العنوان الرئيسي</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تحرير أنماط النص الرئيسي</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تحرير أنماط النص الرئيسي</a:t>
            </a:r>
          </a:p>
        </p:txBody>
      </p:sp>
      <p:sp>
        <p:nvSpPr>
          <p:cNvPr id="4" name="Date Placeholder 3"/>
          <p:cNvSpPr>
            <a:spLocks noGrp="1"/>
          </p:cNvSpPr>
          <p:nvPr>
            <p:ph type="dt" sz="half" idx="10"/>
          </p:nvPr>
        </p:nvSpPr>
        <p:spPr/>
        <p:txBody>
          <a:bodyPr/>
          <a:lstStyle/>
          <a:p>
            <a:fld id="{48A87A34-81AB-432B-8DAE-1953F412C126}" type="datetimeFigureOut">
              <a:rPr lang="en-US" smtClean="0"/>
              <a:t>10/15/2021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22927521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ar-SA" smtClean="0"/>
              <a:t>تحرير أنماط النص الرئيسي</a:t>
            </a:r>
          </a:p>
        </p:txBody>
      </p:sp>
      <p:sp>
        <p:nvSpPr>
          <p:cNvPr id="5" name="Date Placeholder 4"/>
          <p:cNvSpPr>
            <a:spLocks noGrp="1"/>
          </p:cNvSpPr>
          <p:nvPr>
            <p:ph type="dt" sz="half" idx="10"/>
          </p:nvPr>
        </p:nvSpPr>
        <p:spPr/>
        <p:txBody>
          <a:bodyPr/>
          <a:lstStyle/>
          <a:p>
            <a:fld id="{48A87A34-81AB-432B-8DAE-1953F412C126}" type="datetimeFigureOut">
              <a:rPr lang="en-US" smtClean="0"/>
              <a:t>10/15/2021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09813308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ar-SA" smtClean="0"/>
              <a:t>انقر لتحرير نمط العنوان الرئيسي</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تحرير أنماط النص الرئيسي</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ar-SA" smtClean="0"/>
              <a:t>تحرير أنماط النص الرئيسي</a:t>
            </a:r>
          </a:p>
        </p:txBody>
      </p:sp>
      <p:sp>
        <p:nvSpPr>
          <p:cNvPr id="5" name="Date Placeholder 4"/>
          <p:cNvSpPr>
            <a:spLocks noGrp="1"/>
          </p:cNvSpPr>
          <p:nvPr>
            <p:ph type="dt" sz="half" idx="10"/>
          </p:nvPr>
        </p:nvSpPr>
        <p:spPr/>
        <p:txBody>
          <a:bodyPr/>
          <a:lstStyle/>
          <a:p>
            <a:fld id="{48A87A34-81AB-432B-8DAE-1953F412C126}" type="datetimeFigureOut">
              <a:rPr lang="en-US" smtClean="0"/>
              <a:pPr/>
              <a:t>10/15/2021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613283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ar-SA" smtClean="0"/>
              <a:t>انقر لتحرير نمط العنوان الرئيسي</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تحرير أنماط النص الرئيسي</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ar-SA" smtClean="0"/>
              <a:t>تحرير أنماط النص الرئيسي</a:t>
            </a:r>
          </a:p>
        </p:txBody>
      </p:sp>
      <p:sp>
        <p:nvSpPr>
          <p:cNvPr id="5" name="Date Placeholder 4"/>
          <p:cNvSpPr>
            <a:spLocks noGrp="1"/>
          </p:cNvSpPr>
          <p:nvPr>
            <p:ph type="dt" sz="half" idx="10"/>
          </p:nvPr>
        </p:nvSpPr>
        <p:spPr/>
        <p:txBody>
          <a:bodyPr/>
          <a:lstStyle/>
          <a:p>
            <a:fld id="{48A87A34-81AB-432B-8DAE-1953F412C126}" type="datetimeFigureOut">
              <a:rPr lang="en-US" smtClean="0"/>
              <a:pPr/>
              <a:t>10/15/2021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4909719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10/15/2021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2394642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10/15/2021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8419428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10/15/2021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93275982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تحرير أنماط النص الرئيسي</a:t>
            </a:r>
          </a:p>
        </p:txBody>
      </p:sp>
      <p:sp>
        <p:nvSpPr>
          <p:cNvPr id="4" name="Date Placeholder 3"/>
          <p:cNvSpPr>
            <a:spLocks noGrp="1"/>
          </p:cNvSpPr>
          <p:nvPr>
            <p:ph type="dt" sz="half" idx="10"/>
          </p:nvPr>
        </p:nvSpPr>
        <p:spPr/>
        <p:txBody>
          <a:bodyPr/>
          <a:lstStyle/>
          <a:p>
            <a:fld id="{48A87A34-81AB-432B-8DAE-1953F412C126}" type="datetimeFigureOut">
              <a:rPr lang="en-US" smtClean="0"/>
              <a:t>10/15/2021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25332328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10/15/2021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52033886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10/15/2021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11154557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10/15/2021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76522906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10/15/2021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67991541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48A87A34-81AB-432B-8DAE-1953F412C126}" type="datetimeFigureOut">
              <a:rPr lang="en-US" smtClean="0"/>
              <a:t>10/15/2021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51533705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48A87A34-81AB-432B-8DAE-1953F412C126}" type="datetimeFigureOut">
              <a:rPr lang="en-US" smtClean="0"/>
              <a:t>10/15/2021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61070977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48A87A34-81AB-432B-8DAE-1953F412C126}" type="datetimeFigureOut">
              <a:rPr lang="en-US" smtClean="0"/>
              <a:pPr/>
              <a:t>10/15/2021</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13638447"/>
      </p:ext>
    </p:extLst>
  </p:cSld>
  <p:clrMap bg1="lt1" tx1="dk1" bg2="lt2" tx2="dk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 id="2147483717" r:id="rId12"/>
    <p:sldLayoutId id="2147483718" r:id="rId13"/>
    <p:sldLayoutId id="2147483719" r:id="rId14"/>
    <p:sldLayoutId id="2147483720" r:id="rId15"/>
    <p:sldLayoutId id="2147483721" r:id="rId16"/>
  </p:sldLayoutIdLst>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2051353" y="711200"/>
            <a:ext cx="9671352" cy="2542181"/>
          </a:xfrm>
        </p:spPr>
        <p:txBody>
          <a:bodyPr>
            <a:normAutofit/>
          </a:bodyPr>
          <a:lstStyle/>
          <a:p>
            <a:pPr algn="r" rtl="1"/>
            <a:r>
              <a:rPr lang="ar-SA" b="1" u="sng" dirty="0"/>
              <a:t>مناهج البحث العلمي </a:t>
            </a:r>
            <a:r>
              <a:rPr lang="en-US" dirty="0"/>
              <a:t/>
            </a:r>
            <a:br>
              <a:rPr lang="en-US" dirty="0"/>
            </a:br>
            <a:r>
              <a:rPr lang="ar-IQ" dirty="0" smtClean="0"/>
              <a:t>المحاضرة رقم(5)</a:t>
            </a:r>
            <a:endParaRPr lang="en-US" dirty="0"/>
          </a:p>
        </p:txBody>
      </p:sp>
      <p:sp>
        <p:nvSpPr>
          <p:cNvPr id="3" name="عنوان فرعي 2"/>
          <p:cNvSpPr>
            <a:spLocks noGrp="1"/>
          </p:cNvSpPr>
          <p:nvPr>
            <p:ph type="subTitle" idx="1"/>
          </p:nvPr>
        </p:nvSpPr>
        <p:spPr>
          <a:xfrm>
            <a:off x="1751011" y="4363962"/>
            <a:ext cx="8767007" cy="866019"/>
          </a:xfrm>
        </p:spPr>
        <p:txBody>
          <a:bodyPr>
            <a:normAutofit/>
          </a:bodyPr>
          <a:lstStyle/>
          <a:p>
            <a:r>
              <a:rPr lang="ar-IQ" sz="4000" b="1" dirty="0" smtClean="0">
                <a:solidFill>
                  <a:schemeClr val="tx1"/>
                </a:solidFill>
              </a:rPr>
              <a:t>قسم الاقتصاد / المرحلة الرابعة </a:t>
            </a:r>
            <a:endParaRPr lang="en-US" sz="4000" b="1" dirty="0">
              <a:solidFill>
                <a:schemeClr val="tx1"/>
              </a:solidFill>
            </a:endParaRPr>
          </a:p>
        </p:txBody>
      </p:sp>
    </p:spTree>
    <p:extLst>
      <p:ext uri="{BB962C8B-B14F-4D97-AF65-F5344CB8AC3E}">
        <p14:creationId xmlns:p14="http://schemas.microsoft.com/office/powerpoint/2010/main" val="69849010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89897" y="309638"/>
            <a:ext cx="10310605" cy="1480457"/>
          </a:xfrm>
        </p:spPr>
        <p:txBody>
          <a:bodyPr>
            <a:normAutofit/>
          </a:bodyPr>
          <a:lstStyle/>
          <a:p>
            <a:pPr rtl="1"/>
            <a:r>
              <a:rPr lang="ar-SA" b="1" u="sng" dirty="0"/>
              <a:t>3- فروض البحث :</a:t>
            </a:r>
            <a:r>
              <a:rPr lang="ar-SA" b="1" dirty="0"/>
              <a:t> </a:t>
            </a:r>
            <a:r>
              <a:rPr lang="en-US" b="1" u="sng" dirty="0"/>
              <a:t>The Research </a:t>
            </a:r>
            <a:r>
              <a:rPr lang="en-US" b="1" u="sng" dirty="0" err="1"/>
              <a:t>Hypothisis</a:t>
            </a:r>
            <a:r>
              <a:rPr lang="en-US" dirty="0"/>
              <a:t/>
            </a:r>
            <a:br>
              <a:rPr lang="en-US" dirty="0"/>
            </a:br>
            <a:endParaRPr lang="en-US" dirty="0"/>
          </a:p>
        </p:txBody>
      </p:sp>
      <p:sp>
        <p:nvSpPr>
          <p:cNvPr id="5" name="عنصر نائب للمحتوى 4"/>
          <p:cNvSpPr>
            <a:spLocks noGrp="1"/>
          </p:cNvSpPr>
          <p:nvPr>
            <p:ph idx="1"/>
          </p:nvPr>
        </p:nvSpPr>
        <p:spPr>
          <a:xfrm>
            <a:off x="411238" y="1678818"/>
            <a:ext cx="11267924" cy="5109029"/>
          </a:xfrm>
        </p:spPr>
        <p:txBody>
          <a:bodyPr>
            <a:normAutofit/>
          </a:bodyPr>
          <a:lstStyle/>
          <a:p>
            <a:pPr algn="r" rtl="1"/>
            <a:r>
              <a:rPr lang="ar-IQ" dirty="0"/>
              <a:t>•	</a:t>
            </a:r>
            <a:r>
              <a:rPr lang="ar-IQ" sz="2000" b="1" dirty="0"/>
              <a:t>الفروض عبارة عن تخمين او استنتاج ذكي يتوصّل اليه الباحث ويتمسك به بشكل مؤقت    	     الفرض هو أشبه برأي الباحث المبدئي في حل المشكلة.</a:t>
            </a:r>
          </a:p>
          <a:p>
            <a:pPr algn="r" rtl="1"/>
            <a:r>
              <a:rPr lang="ar-IQ" sz="2000" b="1" dirty="0"/>
              <a:t>•	بعد صياغة المشكلة وتحديدها بعدد من الأسئلة يضع الباحث فروض مبدئية للإجابة عن هذه الأسئلة          وبالتالي لحل مشكلة البحث.</a:t>
            </a:r>
          </a:p>
          <a:p>
            <a:pPr algn="r" rtl="1"/>
            <a:r>
              <a:rPr lang="ar-IQ" sz="2000" b="1" dirty="0"/>
              <a:t>1-	طبيعة الفروض</a:t>
            </a:r>
          </a:p>
          <a:p>
            <a:pPr algn="r" rtl="1"/>
            <a:r>
              <a:rPr lang="ar-IQ" sz="2000" b="1" dirty="0"/>
              <a:t>هي حلول مؤقته او تفسيرات مؤقته يضعها الباحث لحل مشكلة البحث (الفرض هو إجابة محتملة </a:t>
            </a:r>
            <a:r>
              <a:rPr lang="ar-IQ" sz="2000" b="1" dirty="0" err="1"/>
              <a:t>لاسئلة</a:t>
            </a:r>
            <a:r>
              <a:rPr lang="ar-IQ" sz="2000" b="1" dirty="0"/>
              <a:t> البحث)</a:t>
            </a:r>
          </a:p>
          <a:p>
            <a:pPr algn="r" rtl="1"/>
            <a:r>
              <a:rPr lang="ar-IQ" sz="2000" b="1" dirty="0"/>
              <a:t>•	تمثل الفروض علاقة بين متغيرين (متغير مستقل ومتغير تابع)</a:t>
            </a:r>
          </a:p>
          <a:p>
            <a:pPr algn="r" rtl="1"/>
            <a:r>
              <a:rPr lang="ar-IQ" sz="2000" b="1" dirty="0"/>
              <a:t>مثال: توجد علاقة بين عدد ساعات الدراسة (متغير مستقل مؤثر) وبين التحصيل الدراسي (متغير تابع متأثر) لطلاب المدارس. وهذه العلاقة اما ان تكون طردية او عكسية... او لا يكون هناك ارتباط.</a:t>
            </a:r>
          </a:p>
          <a:p>
            <a:pPr algn="r" rtl="1"/>
            <a:endParaRPr lang="en-US" dirty="0"/>
          </a:p>
        </p:txBody>
      </p:sp>
      <p:sp>
        <p:nvSpPr>
          <p:cNvPr id="4" name="Left Arrow 19"/>
          <p:cNvSpPr/>
          <p:nvPr/>
        </p:nvSpPr>
        <p:spPr>
          <a:xfrm>
            <a:off x="9254112" y="2846464"/>
            <a:ext cx="340995" cy="158750"/>
          </a:xfrm>
          <a:prstGeom prst="leftArrow">
            <a:avLst/>
          </a:prstGeom>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Tree>
    <p:extLst>
      <p:ext uri="{BB962C8B-B14F-4D97-AF65-F5344CB8AC3E}">
        <p14:creationId xmlns:p14="http://schemas.microsoft.com/office/powerpoint/2010/main" val="255895974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25676" y="938590"/>
            <a:ext cx="10174514" cy="5394478"/>
          </a:xfrm>
        </p:spPr>
        <p:txBody>
          <a:bodyPr>
            <a:normAutofit/>
          </a:bodyPr>
          <a:lstStyle/>
          <a:p>
            <a:pPr algn="r" rtl="1"/>
            <a:r>
              <a:rPr lang="ar-IQ" b="1" dirty="0"/>
              <a:t>2-	أنواع الفروض:</a:t>
            </a:r>
          </a:p>
          <a:p>
            <a:pPr algn="r" rtl="1"/>
            <a:r>
              <a:rPr lang="ar-IQ" b="1" dirty="0"/>
              <a:t>أ- الفروض المباشرة </a:t>
            </a:r>
            <a:r>
              <a:rPr lang="en-US" b="1" dirty="0"/>
              <a:t>Directional: </a:t>
            </a:r>
            <a:r>
              <a:rPr lang="ar-IQ" b="1" dirty="0"/>
              <a:t>توضح وجود علاقة بين المتغيرين: </a:t>
            </a:r>
            <a:r>
              <a:rPr lang="en-US" b="1" dirty="0"/>
              <a:t>H1</a:t>
            </a:r>
          </a:p>
          <a:p>
            <a:pPr algn="r" rtl="1"/>
            <a:r>
              <a:rPr lang="ar-IQ" b="1" dirty="0"/>
              <a:t>ب- الفروض الصفرية </a:t>
            </a:r>
            <a:r>
              <a:rPr lang="en-US" b="1" dirty="0"/>
              <a:t>Null </a:t>
            </a:r>
            <a:r>
              <a:rPr lang="en-US" b="1" dirty="0" err="1"/>
              <a:t>Hypothisis</a:t>
            </a:r>
            <a:r>
              <a:rPr lang="en-US" b="1" dirty="0"/>
              <a:t>: </a:t>
            </a:r>
            <a:r>
              <a:rPr lang="ar-IQ" b="1" dirty="0"/>
              <a:t>تنفي وجود العلاقة: </a:t>
            </a:r>
            <a:r>
              <a:rPr lang="en-US" b="1" dirty="0"/>
              <a:t>H0</a:t>
            </a:r>
          </a:p>
          <a:p>
            <a:pPr algn="r" rtl="1"/>
            <a:r>
              <a:rPr lang="ar-IQ" b="1" dirty="0"/>
              <a:t>مثال: توجد فروق ذات دلالة إحصائية بين اتجاهات الطلاب واتجاه الطالبات نحو التعليم المختلط </a:t>
            </a:r>
          </a:p>
          <a:p>
            <a:pPr algn="r" rtl="1"/>
            <a:r>
              <a:rPr lang="ar-IQ" b="1" dirty="0"/>
              <a:t>         (</a:t>
            </a:r>
            <a:r>
              <a:rPr lang="en-US" b="1" dirty="0"/>
              <a:t>H1)</a:t>
            </a:r>
          </a:p>
          <a:p>
            <a:pPr algn="r" rtl="1"/>
            <a:r>
              <a:rPr lang="ar-IQ" b="1" dirty="0"/>
              <a:t>او: لا توجد...... الخ (</a:t>
            </a:r>
            <a:r>
              <a:rPr lang="en-US" b="1" dirty="0"/>
              <a:t>H0)</a:t>
            </a:r>
          </a:p>
          <a:p>
            <a:pPr algn="r" rtl="1"/>
            <a:r>
              <a:rPr lang="en-US" b="1" dirty="0"/>
              <a:t>•	</a:t>
            </a:r>
            <a:r>
              <a:rPr lang="ar-IQ" b="1" dirty="0"/>
              <a:t>الفرض الصفري اكثر سهولة </a:t>
            </a:r>
            <a:r>
              <a:rPr lang="ar-IQ" b="1" dirty="0" err="1"/>
              <a:t>لانه</a:t>
            </a:r>
            <a:r>
              <a:rPr lang="ar-IQ" b="1" dirty="0"/>
              <a:t> اكثر تحديداً ويمكن قياسه والتحقق من صدقه.</a:t>
            </a:r>
          </a:p>
          <a:p>
            <a:pPr algn="r" rtl="1"/>
            <a:r>
              <a:rPr lang="ar-IQ" b="1" dirty="0"/>
              <a:t>3-	علاقة الفروض بالحقائق والنظريات والقوانين:</a:t>
            </a:r>
          </a:p>
          <a:p>
            <a:pPr algn="r" rtl="1"/>
            <a:r>
              <a:rPr lang="ar-IQ" b="1" dirty="0"/>
              <a:t>اذا ما تم اثبات الفروض تصل الى مرتبة الحقيقة بمجرد وجود ادلة كافية على صحتها.</a:t>
            </a:r>
          </a:p>
          <a:p>
            <a:pPr algn="r" rtl="1"/>
            <a:r>
              <a:rPr lang="ar-IQ" b="1" dirty="0"/>
              <a:t>القانون علاقة ثابته / النظرية مجالها أوسع من الفرضية وتشمل فروضاً عدة (تخيلات ذهنية لتفسير علاقة ما تحتاج </a:t>
            </a:r>
            <a:r>
              <a:rPr lang="ar-IQ" b="1" dirty="0" err="1"/>
              <a:t>لاثبات</a:t>
            </a:r>
            <a:r>
              <a:rPr lang="ar-IQ" b="1" dirty="0"/>
              <a:t>)</a:t>
            </a:r>
          </a:p>
          <a:p>
            <a:pPr algn="r" rtl="1"/>
            <a:endParaRPr lang="ar-IQ" b="1" dirty="0"/>
          </a:p>
          <a:p>
            <a:pPr algn="r" rtl="1"/>
            <a:endParaRPr lang="ar-IQ" dirty="0"/>
          </a:p>
        </p:txBody>
      </p:sp>
    </p:spTree>
    <p:extLst>
      <p:ext uri="{BB962C8B-B14F-4D97-AF65-F5344CB8AC3E}">
        <p14:creationId xmlns:p14="http://schemas.microsoft.com/office/powerpoint/2010/main" val="382291450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913773" y="890210"/>
            <a:ext cx="10494455" cy="5554133"/>
          </a:xfrm>
        </p:spPr>
        <p:txBody>
          <a:bodyPr>
            <a:normAutofit/>
          </a:bodyPr>
          <a:lstStyle/>
          <a:p>
            <a:pPr algn="just" rtl="1">
              <a:lnSpc>
                <a:spcPct val="107000"/>
              </a:lnSpc>
              <a:spcBef>
                <a:spcPts val="0"/>
              </a:spcBef>
            </a:pPr>
            <a:r>
              <a:rPr lang="ar-IQ" sz="2000" b="1" dirty="0">
                <a:latin typeface="Calibri" panose="020F0502020204030204" pitchFamily="34" charset="0"/>
                <a:ea typeface="Calibri" panose="020F0502020204030204" pitchFamily="34" charset="0"/>
                <a:cs typeface="Arial" panose="020B0604020202020204" pitchFamily="34" charset="0"/>
              </a:rPr>
              <a:t>4-	بناء الفروض</a:t>
            </a:r>
          </a:p>
          <a:p>
            <a:pPr algn="just" rtl="1">
              <a:lnSpc>
                <a:spcPct val="107000"/>
              </a:lnSpc>
              <a:spcBef>
                <a:spcPts val="0"/>
              </a:spcBef>
            </a:pPr>
            <a:r>
              <a:rPr lang="ar-IQ" sz="2000" b="1" dirty="0">
                <a:latin typeface="Calibri" panose="020F0502020204030204" pitchFamily="34" charset="0"/>
                <a:ea typeface="Calibri" panose="020F0502020204030204" pitchFamily="34" charset="0"/>
                <a:cs typeface="Arial" panose="020B0604020202020204" pitchFamily="34" charset="0"/>
              </a:rPr>
              <a:t>تعتمد عملية بناء الفروض على تمتع الباحث بالمزايا </a:t>
            </a:r>
            <a:r>
              <a:rPr lang="ar-IQ" sz="2000" b="1" dirty="0" err="1">
                <a:latin typeface="Calibri" panose="020F0502020204030204" pitchFamily="34" charset="0"/>
                <a:ea typeface="Calibri" panose="020F0502020204030204" pitchFamily="34" charset="0"/>
                <a:cs typeface="Arial" panose="020B0604020202020204" pitchFamily="34" charset="0"/>
              </a:rPr>
              <a:t>الآتيه</a:t>
            </a:r>
            <a:r>
              <a:rPr lang="ar-IQ" sz="2000" b="1" dirty="0">
                <a:latin typeface="Calibri" panose="020F0502020204030204" pitchFamily="34" charset="0"/>
                <a:ea typeface="Calibri" panose="020F0502020204030204" pitchFamily="34" charset="0"/>
                <a:cs typeface="Arial" panose="020B0604020202020204" pitchFamily="34" charset="0"/>
              </a:rPr>
              <a:t>:</a:t>
            </a:r>
          </a:p>
          <a:p>
            <a:pPr algn="just" rtl="1">
              <a:lnSpc>
                <a:spcPct val="107000"/>
              </a:lnSpc>
              <a:spcBef>
                <a:spcPts val="0"/>
              </a:spcBef>
            </a:pPr>
            <a:r>
              <a:rPr lang="ar-IQ" sz="2000" b="1" dirty="0">
                <a:latin typeface="Calibri" panose="020F0502020204030204" pitchFamily="34" charset="0"/>
                <a:ea typeface="Calibri" panose="020F0502020204030204" pitchFamily="34" charset="0"/>
                <a:cs typeface="Arial" panose="020B0604020202020204" pitchFamily="34" charset="0"/>
              </a:rPr>
              <a:t>أ- المعرفة الواسعة والعقلية المنفتحة</a:t>
            </a:r>
          </a:p>
          <a:p>
            <a:pPr algn="just" rtl="1">
              <a:lnSpc>
                <a:spcPct val="107000"/>
              </a:lnSpc>
              <a:spcBef>
                <a:spcPts val="0"/>
              </a:spcBef>
            </a:pPr>
            <a:r>
              <a:rPr lang="ar-IQ" sz="2000" b="1" dirty="0">
                <a:latin typeface="Calibri" panose="020F0502020204030204" pitchFamily="34" charset="0"/>
                <a:ea typeface="Calibri" panose="020F0502020204030204" pitchFamily="34" charset="0"/>
                <a:cs typeface="Arial" panose="020B0604020202020204" pitchFamily="34" charset="0"/>
              </a:rPr>
              <a:t>ب- التخيل (عقلية متحرّرة لا مغلقة قادرة على التفكير في قضايا غير مطروحة.. تجاوز حدود الواقع دون حذر</a:t>
            </a:r>
          </a:p>
          <a:p>
            <a:pPr algn="just" rtl="1">
              <a:lnSpc>
                <a:spcPct val="107000"/>
              </a:lnSpc>
              <a:spcBef>
                <a:spcPts val="0"/>
              </a:spcBef>
            </a:pPr>
            <a:r>
              <a:rPr lang="ar-IQ" sz="2000" b="1" dirty="0">
                <a:latin typeface="Calibri" panose="020F0502020204030204" pitchFamily="34" charset="0"/>
                <a:ea typeface="Calibri" panose="020F0502020204030204" pitchFamily="34" charset="0"/>
                <a:cs typeface="Arial" panose="020B0604020202020204" pitchFamily="34" charset="0"/>
              </a:rPr>
              <a:t>ج- الجهد والتعب: تخصيص وقت طويل في الدراسة والتفكير باستمرار في البحث</a:t>
            </a:r>
          </a:p>
          <a:p>
            <a:pPr algn="just" rtl="1">
              <a:lnSpc>
                <a:spcPct val="107000"/>
              </a:lnSpc>
              <a:spcBef>
                <a:spcPts val="0"/>
              </a:spcBef>
            </a:pPr>
            <a:r>
              <a:rPr lang="ar-IQ" sz="2000" b="1" dirty="0">
                <a:latin typeface="Calibri" panose="020F0502020204030204" pitchFamily="34" charset="0"/>
                <a:ea typeface="Calibri" panose="020F0502020204030204" pitchFamily="34" charset="0"/>
                <a:cs typeface="Arial" panose="020B0604020202020204" pitchFamily="34" charset="0"/>
              </a:rPr>
              <a:t>5-	اختبار الفروض</a:t>
            </a:r>
          </a:p>
          <a:p>
            <a:pPr algn="just" rtl="1">
              <a:lnSpc>
                <a:spcPct val="107000"/>
              </a:lnSpc>
              <a:spcBef>
                <a:spcPts val="0"/>
              </a:spcBef>
            </a:pPr>
            <a:r>
              <a:rPr lang="ar-IQ" sz="2000" b="1" dirty="0">
                <a:latin typeface="Calibri" panose="020F0502020204030204" pitchFamily="34" charset="0"/>
                <a:ea typeface="Calibri" panose="020F0502020204030204" pitchFamily="34" charset="0"/>
                <a:cs typeface="Arial" panose="020B0604020202020204" pitchFamily="34" charset="0"/>
              </a:rPr>
              <a:t>اتخاذ سلسلة إجراءات عملية </a:t>
            </a:r>
            <a:r>
              <a:rPr lang="ar-IQ" sz="2000" b="1" dirty="0" smtClean="0">
                <a:latin typeface="Calibri" panose="020F0502020204030204" pitchFamily="34" charset="0"/>
                <a:ea typeface="Calibri" panose="020F0502020204030204" pitchFamily="34" charset="0"/>
                <a:cs typeface="Arial" panose="020B0604020202020204" pitchFamily="34" charset="0"/>
              </a:rPr>
              <a:t>لأثبات </a:t>
            </a:r>
            <a:r>
              <a:rPr lang="ar-IQ" sz="2000" b="1" dirty="0">
                <a:latin typeface="Calibri" panose="020F0502020204030204" pitchFamily="34" charset="0"/>
                <a:ea typeface="Calibri" panose="020F0502020204030204" pitchFamily="34" charset="0"/>
                <a:cs typeface="Arial" panose="020B0604020202020204" pitchFamily="34" charset="0"/>
              </a:rPr>
              <a:t>او نفي الفروض</a:t>
            </a:r>
          </a:p>
          <a:p>
            <a:pPr algn="just" rtl="1">
              <a:lnSpc>
                <a:spcPct val="107000"/>
              </a:lnSpc>
              <a:spcBef>
                <a:spcPts val="0"/>
              </a:spcBef>
            </a:pPr>
            <a:r>
              <a:rPr lang="ar-IQ" sz="2000" b="1" dirty="0">
                <a:latin typeface="Calibri" panose="020F0502020204030204" pitchFamily="34" charset="0"/>
                <a:ea typeface="Calibri" panose="020F0502020204030204" pitchFamily="34" charset="0"/>
                <a:cs typeface="Arial" panose="020B0604020202020204" pitchFamily="34" charset="0"/>
              </a:rPr>
              <a:t>أ- الاختبار عن طريق الرؤية المباشرة (الفروض البسيطة)</a:t>
            </a:r>
          </a:p>
          <a:p>
            <a:pPr algn="just" rtl="1">
              <a:lnSpc>
                <a:spcPct val="107000"/>
              </a:lnSpc>
              <a:spcBef>
                <a:spcPts val="0"/>
              </a:spcBef>
            </a:pPr>
            <a:r>
              <a:rPr lang="ar-IQ" sz="2000" b="1" dirty="0">
                <a:latin typeface="Calibri" panose="020F0502020204030204" pitchFamily="34" charset="0"/>
                <a:ea typeface="Calibri" panose="020F0502020204030204" pitchFamily="34" charset="0"/>
                <a:cs typeface="Arial" panose="020B0604020202020204" pitchFamily="34" charset="0"/>
              </a:rPr>
              <a:t>ب- استنباط المترتبات: ان وسيلة الباحث في اثبات فروضه هو ان يدرس ما سيترتب على هذه الفروض من قضايا (فحص المترتبات).</a:t>
            </a:r>
          </a:p>
          <a:p>
            <a:pPr algn="just" rtl="1">
              <a:lnSpc>
                <a:spcPct val="107000"/>
              </a:lnSpc>
              <a:spcBef>
                <a:spcPts val="0"/>
              </a:spcBef>
            </a:pPr>
            <a:r>
              <a:rPr lang="ar-IQ" sz="2000" b="1" dirty="0">
                <a:latin typeface="Calibri" panose="020F0502020204030204" pitchFamily="34" charset="0"/>
                <a:ea typeface="Calibri" panose="020F0502020204030204" pitchFamily="34" charset="0"/>
                <a:cs typeface="Arial" panose="020B0604020202020204" pitchFamily="34" charset="0"/>
              </a:rPr>
              <a:t>ج- اختيار إجراءات التحقق من صحة الفروض: الفروض المعقدة تحتاج في اثباتها الى استخدام أدوات واختبارات ومقاييس، كذلك يجب اعداد المناسب منها لاختيار الفروض.</a:t>
            </a:r>
          </a:p>
          <a:p>
            <a:pPr algn="just" rtl="1">
              <a:lnSpc>
                <a:spcPct val="107000"/>
              </a:lnSpc>
              <a:spcBef>
                <a:spcPts val="0"/>
              </a:spcBef>
            </a:pPr>
            <a:r>
              <a:rPr lang="ar-IQ" sz="2000" b="1" dirty="0">
                <a:latin typeface="Calibri" panose="020F0502020204030204" pitchFamily="34" charset="0"/>
                <a:ea typeface="Calibri" panose="020F0502020204030204" pitchFamily="34" charset="0"/>
                <a:cs typeface="Arial" panose="020B0604020202020204" pitchFamily="34" charset="0"/>
              </a:rPr>
              <a:t>6-	متى يمكن قبول الفرض</a:t>
            </a:r>
          </a:p>
          <a:p>
            <a:pPr algn="just" rtl="1">
              <a:lnSpc>
                <a:spcPct val="107000"/>
              </a:lnSpc>
              <a:spcBef>
                <a:spcPts val="0"/>
              </a:spcBef>
            </a:pPr>
            <a:r>
              <a:rPr lang="ar-IQ" sz="2000" b="1" dirty="0">
                <a:latin typeface="Calibri" panose="020F0502020204030204" pitchFamily="34" charset="0"/>
                <a:ea typeface="Calibri" panose="020F0502020204030204" pitchFamily="34" charset="0"/>
                <a:cs typeface="Arial" panose="020B0604020202020204" pitchFamily="34" charset="0"/>
              </a:rPr>
              <a:t>ان التوصل الى عدد من الأدلة التي تؤيد الفرض يعني ان الباحث استطاع ان يحضّر الأدلة التي تمكنه من قبول الفرض، وبذلك يقدم الباحث حلاً(بدرجة عالية من الاحتمال) لمشكلة البحث.</a:t>
            </a:r>
          </a:p>
        </p:txBody>
      </p:sp>
    </p:spTree>
    <p:extLst>
      <p:ext uri="{BB962C8B-B14F-4D97-AF65-F5344CB8AC3E}">
        <p14:creationId xmlns:p14="http://schemas.microsoft.com/office/powerpoint/2010/main" val="293779108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913774" y="725714"/>
            <a:ext cx="10175140" cy="5747657"/>
          </a:xfrm>
        </p:spPr>
        <p:txBody>
          <a:bodyPr>
            <a:normAutofit fontScale="92500" lnSpcReduction="10000"/>
          </a:bodyPr>
          <a:lstStyle/>
          <a:p>
            <a:pPr algn="r" rtl="1"/>
            <a:r>
              <a:rPr lang="ar-IQ" sz="2000" b="1" dirty="0"/>
              <a:t>7-	متى يتخلى الباحث عن فرضه؟</a:t>
            </a:r>
          </a:p>
          <a:p>
            <a:pPr algn="r" rtl="1"/>
            <a:r>
              <a:rPr lang="ar-IQ" sz="2000" b="1" dirty="0"/>
              <a:t>اذا وجد الباحث أدلة تعارض الفرض وتثبت عدم صحته يتخلى عنه، أما اذا لم يجد ادلة تؤيد صحة فرضه لا يعني ان الفرض غير صحيح ويبقى الفرض قائماً ويبقى امكان البحث عنه متوفراً.</a:t>
            </a:r>
          </a:p>
          <a:p>
            <a:pPr algn="r" rtl="1"/>
            <a:r>
              <a:rPr lang="ar-IQ" sz="2000" b="1" dirty="0"/>
              <a:t>8-	خصائص الفروض الجيدة:</a:t>
            </a:r>
          </a:p>
          <a:p>
            <a:pPr algn="r" rtl="1"/>
            <a:r>
              <a:rPr lang="ar-IQ" sz="2000" b="1" dirty="0"/>
              <a:t>أ- معقولية الفروض: منسجمة مع الحقائق العلمية المعروفة وليست متناقضة او مستحيلة.</a:t>
            </a:r>
          </a:p>
          <a:p>
            <a:pPr algn="r" rtl="1"/>
            <a:r>
              <a:rPr lang="ar-IQ" sz="2000" b="1" dirty="0"/>
              <a:t>ب- امكان التحقق منها: يجب ان تصاغ الفروض بشكل محدّد قابل للقياس وللاختبار التجريبي.</a:t>
            </a:r>
          </a:p>
          <a:p>
            <a:pPr algn="r" rtl="1"/>
            <a:r>
              <a:rPr lang="ar-IQ" sz="2000" b="1" dirty="0"/>
              <a:t>ج- قدرة الفرض على تفسير الظاهرة المدروسة: تزداد قيمة الفروض بمقدار قدرتها على تقديم تفسير شامل (وليس جزئي) للموقف او تقديم تعميم شامل لحل الموقف.</a:t>
            </a:r>
          </a:p>
          <a:p>
            <a:pPr algn="r" rtl="1"/>
            <a:r>
              <a:rPr lang="ar-IQ" sz="2000" b="1" dirty="0"/>
              <a:t>د- اتساق الفرض كلياً او جزئياً مع النظريات القائمة: لان المعرفة الإنسانية سلسلة متصلة من الحلقات (يبنى الفرض العلمي على النظريات والحقائق التي سبقته) ويأتي منسجماً معها</a:t>
            </a:r>
          </a:p>
          <a:p>
            <a:pPr algn="r" rtl="1"/>
            <a:r>
              <a:rPr lang="ar-IQ" sz="2000" b="1" dirty="0"/>
              <a:t>ملاحظة: هذا لا يلغي إمكانية الشك في صحة نظرية قائمة والعمل على تعديلها او الغائها</a:t>
            </a:r>
          </a:p>
          <a:p>
            <a:pPr algn="r" rtl="1"/>
            <a:r>
              <a:rPr lang="ar-IQ" sz="2000" b="1" dirty="0"/>
              <a:t>هـ- بساطة الفروض: كلما كان الفرض بسيطاً كلما كان اسهل واكثر اقتصادياً.</a:t>
            </a:r>
          </a:p>
          <a:p>
            <a:pPr algn="r" rtl="1"/>
            <a:endParaRPr lang="en-US" dirty="0"/>
          </a:p>
        </p:txBody>
      </p:sp>
    </p:spTree>
    <p:extLst>
      <p:ext uri="{BB962C8B-B14F-4D97-AF65-F5344CB8AC3E}">
        <p14:creationId xmlns:p14="http://schemas.microsoft.com/office/powerpoint/2010/main" val="245416189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913774" y="1407886"/>
            <a:ext cx="10170302" cy="4383313"/>
          </a:xfrm>
        </p:spPr>
        <p:txBody>
          <a:bodyPr>
            <a:normAutofit lnSpcReduction="10000"/>
          </a:bodyPr>
          <a:lstStyle/>
          <a:p>
            <a:pPr algn="r" rtl="1"/>
            <a:r>
              <a:rPr lang="ar-IQ" sz="2400" b="1" dirty="0"/>
              <a:t>9-	أهمية استخدام الفروض</a:t>
            </a:r>
          </a:p>
          <a:p>
            <a:pPr algn="r" rtl="1"/>
            <a:r>
              <a:rPr lang="ar-IQ" sz="2400" b="1" dirty="0"/>
              <a:t>-	توجه الباحث لتركيز جهده في جمع البيانات والمعلومات المتصلة بالفرض.</a:t>
            </a:r>
          </a:p>
          <a:p>
            <a:pPr algn="r" rtl="1"/>
            <a:r>
              <a:rPr lang="ar-IQ" sz="2400" b="1" dirty="0"/>
              <a:t>-	تحدّد الإجراءات وأساليب البحث المناسبة لاختيار الحلول المقترحة.</a:t>
            </a:r>
          </a:p>
          <a:p>
            <a:pPr algn="r" rtl="1"/>
            <a:r>
              <a:rPr lang="ar-IQ" sz="2400" b="1" dirty="0"/>
              <a:t>-	تقدم تفسيراً للعلاقات بين المتغيرات</a:t>
            </a:r>
          </a:p>
          <a:p>
            <a:pPr algn="r" rtl="1"/>
            <a:r>
              <a:rPr lang="ar-IQ" sz="2400" b="1" dirty="0"/>
              <a:t>-	تزويدنا بفروض أخرى وتكشف لنا عن الحاجة الى أبحاث أخرى جديدة</a:t>
            </a:r>
          </a:p>
          <a:p>
            <a:pPr algn="r" rtl="1"/>
            <a:r>
              <a:rPr lang="ar-IQ" sz="2400" b="1"/>
              <a:t>ملاحظة: الدراسات الاستكشافية الهادفة للوصول الى حقائق ومعارف لا تحتاج الى فروض.</a:t>
            </a:r>
          </a:p>
          <a:p>
            <a:pPr algn="r" rtl="1"/>
            <a:endParaRPr lang="ar-IQ" sz="2400" b="1" dirty="0"/>
          </a:p>
        </p:txBody>
      </p:sp>
    </p:spTree>
    <p:extLst>
      <p:ext uri="{BB962C8B-B14F-4D97-AF65-F5344CB8AC3E}">
        <p14:creationId xmlns:p14="http://schemas.microsoft.com/office/powerpoint/2010/main" val="309278381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stretch>
            <a:fillRect/>
          </a:stretch>
        </p:blipFill>
        <p:spPr>
          <a:xfrm>
            <a:off x="1727200" y="1146630"/>
            <a:ext cx="8539238" cy="4934856"/>
          </a:xfrm>
          <a:prstGeom prst="rect">
            <a:avLst/>
          </a:prstGeom>
        </p:spPr>
      </p:pic>
    </p:spTree>
    <p:extLst>
      <p:ext uri="{BB962C8B-B14F-4D97-AF65-F5344CB8AC3E}">
        <p14:creationId xmlns:p14="http://schemas.microsoft.com/office/powerpoint/2010/main" val="3781018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theme/theme1.xml><?xml version="1.0" encoding="utf-8"?>
<a:theme xmlns:a="http://schemas.openxmlformats.org/drawingml/2006/main" name="ربطة">
  <a:themeElements>
    <a:clrScheme name="أحمر">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ربطة">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ربطة">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126</TotalTime>
  <Words>20</Words>
  <Application>Microsoft Office PowerPoint</Application>
  <PresentationFormat>شاشة عريضة</PresentationFormat>
  <Paragraphs>46</Paragraphs>
  <Slides>7</Slides>
  <Notes>0</Notes>
  <HiddenSlides>0</HiddenSlides>
  <MMClips>0</MMClips>
  <ScaleCrop>false</ScaleCrop>
  <HeadingPairs>
    <vt:vector size="6" baseType="variant">
      <vt:variant>
        <vt:lpstr>الخطوط المستخدمة</vt:lpstr>
      </vt:variant>
      <vt:variant>
        <vt:i4>5</vt:i4>
      </vt:variant>
      <vt:variant>
        <vt:lpstr>نسق</vt:lpstr>
      </vt:variant>
      <vt:variant>
        <vt:i4>1</vt:i4>
      </vt:variant>
      <vt:variant>
        <vt:lpstr>عناوين الشرائح</vt:lpstr>
      </vt:variant>
      <vt:variant>
        <vt:i4>7</vt:i4>
      </vt:variant>
    </vt:vector>
  </HeadingPairs>
  <TitlesOfParts>
    <vt:vector size="13" baseType="lpstr">
      <vt:lpstr>Arial</vt:lpstr>
      <vt:lpstr>Calibri</vt:lpstr>
      <vt:lpstr>Century Gothic</vt:lpstr>
      <vt:lpstr>Tahoma</vt:lpstr>
      <vt:lpstr>Wingdings 3</vt:lpstr>
      <vt:lpstr>ربطة</vt:lpstr>
      <vt:lpstr>مناهج البحث العلمي  المحاضرة رقم(5)</vt:lpstr>
      <vt:lpstr>3- فروض البحث : The Research Hypothisis </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Microsoft (C)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مناهج البحث العلمي - Research Methodology</dc:title>
  <dc:creator>XPS</dc:creator>
  <cp:lastModifiedBy>XPS</cp:lastModifiedBy>
  <cp:revision>28</cp:revision>
  <dcterms:created xsi:type="dcterms:W3CDTF">2021-10-14T16:51:34Z</dcterms:created>
  <dcterms:modified xsi:type="dcterms:W3CDTF">2021-10-15T14:29:27Z</dcterms:modified>
</cp:coreProperties>
</file>